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7475200" cy="9753600"/>
  <p:notesSz cx="17475200" cy="9753600"/>
  <p:embeddedFontLs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黑体" panose="02010609060101010101" charset="-122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2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1F6"/>
    <a:srgbClr val="F0F1F5"/>
    <a:srgbClr val="FFFFFF"/>
    <a:srgbClr val="EFEFF1"/>
    <a:srgbClr val="F1F4F9"/>
    <a:srgbClr val="EDF0F5"/>
    <a:srgbClr val="EFF0F4"/>
    <a:srgbClr val="EFF3F6"/>
    <a:srgbClr val="F1F0F5"/>
    <a:srgbClr val="F0E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212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4" name="矩形 3"/>
            <p:cNvSpPr/>
            <p:nvPr/>
          </p:nvSpPr>
          <p:spPr>
            <a:xfrm>
              <a:off x="1286" y="4505"/>
              <a:ext cx="25628" cy="3402"/>
            </a:xfrm>
            <a:prstGeom prst="rect">
              <a:avLst/>
            </a:prstGeom>
            <a:solidFill>
              <a:srgbClr val="EDF1F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874" y="5262"/>
              <a:ext cx="21147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400" b="1"/>
                <a:t>检测驱动的红外与可见光图像融合</a:t>
              </a:r>
              <a:endParaRPr lang="zh-CN" altLang="en-US" sz="4400" b="1"/>
            </a:p>
            <a:p>
              <a:pPr algn="ctr"/>
              <a:r>
                <a:rPr lang="zh-CN" altLang="en-US" sz="4400" b="1"/>
                <a:t>基于空间间坐标注意力</a:t>
              </a:r>
              <a:r>
                <a:rPr lang="en-US" altLang="zh-CN" sz="4400" b="1"/>
                <a:t>(S-CAFM)</a:t>
              </a:r>
              <a:r>
                <a:rPr lang="zh-CN" altLang="en-US" sz="4400" b="1"/>
                <a:t>实现高精度目标检测</a:t>
              </a:r>
              <a:endParaRPr lang="zh-CN" altLang="en-US" sz="4400" b="1"/>
            </a:p>
          </p:txBody>
        </p:sp>
        <p:sp>
          <p:nvSpPr>
            <p:cNvPr id="5" name="矩形 4"/>
            <p:cNvSpPr/>
            <p:nvPr/>
          </p:nvSpPr>
          <p:spPr>
            <a:xfrm>
              <a:off x="9678" y="8020"/>
              <a:ext cx="8164" cy="1588"/>
            </a:xfrm>
            <a:prstGeom prst="rect">
              <a:avLst/>
            </a:prstGeom>
            <a:solidFill>
              <a:srgbClr val="EDF1F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98" y="8247"/>
              <a:ext cx="635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/>
                <a:t>陈艺彬</a:t>
              </a:r>
              <a:r>
                <a:rPr lang="en-US" altLang="zh-CN" sz="3600"/>
                <a:t>|2025.12.29</a:t>
              </a:r>
              <a:endParaRPr lang="en-US" altLang="zh-CN" sz="3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626" y="11989"/>
              <a:ext cx="23957" cy="2268"/>
            </a:xfrm>
            <a:prstGeom prst="rect">
              <a:avLst/>
            </a:prstGeom>
            <a:solidFill>
              <a:srgbClr val="EDF1F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66" y="12216"/>
              <a:ext cx="23263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提出一种检测驱动的融合新框架，通过创新的</a:t>
              </a:r>
              <a:r>
                <a:rPr lang="en-US" altLang="zh-CN" sz="2800"/>
                <a:t>S-CAFM</a:t>
              </a:r>
              <a:r>
                <a:rPr lang="zh-CN" altLang="en-US" sz="2800"/>
                <a:t>模块与端到端优化，显著提升复杂场景下的目标检测精度，尤其在高标准定位任务中取得突破</a:t>
              </a:r>
              <a:endParaRPr lang="zh-CN" altLang="en-US" sz="2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pSp>
        <p:nvGrpSpPr>
          <p:cNvPr id="5" name="组合 4"/>
          <p:cNvGrpSpPr/>
          <p:nvPr/>
        </p:nvGrpSpPr>
        <p:grpSpPr>
          <a:xfrm>
            <a:off x="600710" y="412115"/>
            <a:ext cx="14118590" cy="1003935"/>
            <a:chOff x="606" y="536"/>
            <a:chExt cx="20248" cy="1474"/>
          </a:xfrm>
        </p:grpSpPr>
        <p:sp>
          <p:nvSpPr>
            <p:cNvPr id="3" name="矩形 2"/>
            <p:cNvSpPr/>
            <p:nvPr/>
          </p:nvSpPr>
          <p:spPr>
            <a:xfrm>
              <a:off x="606" y="536"/>
              <a:ext cx="19731" cy="1474"/>
            </a:xfrm>
            <a:prstGeom prst="rect">
              <a:avLst/>
            </a:prstGeom>
            <a:solidFill>
              <a:srgbClr val="EFF0F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6" y="649"/>
              <a:ext cx="19908" cy="1128"/>
            </a:xfrm>
            <a:prstGeom prst="rect">
              <a:avLst/>
            </a:prstGeom>
            <a:solidFill>
              <a:srgbClr val="EFF0F4"/>
            </a:solidFill>
          </p:spPr>
          <p:txBody>
            <a:bodyPr wrap="square" rtlCol="0">
              <a:spAutoFit/>
            </a:bodyPr>
            <a:p>
              <a:r>
                <a:rPr lang="zh-CN" altLang="en-US" sz="4400" b="1">
                  <a:latin typeface="黑体" panose="02010609060101010101" charset="-122"/>
                  <a:ea typeface="黑体" panose="02010609060101010101" charset="-122"/>
                </a:rPr>
                <a:t>融合质量定量评估：锐化边缘，为检测器铺路</a:t>
              </a:r>
              <a:endParaRPr lang="zh-CN" altLang="en-US" sz="44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946" y="1103"/>
              <a:ext cx="20248" cy="1474"/>
              <a:chOff x="606" y="536"/>
              <a:chExt cx="20248" cy="147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6" y="536"/>
                <a:ext cx="19731" cy="1474"/>
              </a:xfrm>
              <a:prstGeom prst="rect">
                <a:avLst/>
              </a:prstGeom>
              <a:solidFill>
                <a:srgbClr val="F1F4F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946" y="649"/>
                <a:ext cx="1990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4400" b="1">
                    <a:latin typeface="黑体" panose="02010609060101010101" charset="-122"/>
                    <a:ea typeface="黑体" panose="02010609060101010101" charset="-122"/>
                  </a:rPr>
                  <a:t>性能的最终检验：在高精度定位任务上实现突破</a:t>
                </a:r>
                <a:endParaRPr lang="zh-CN" altLang="en-US" sz="4400" b="1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286" y="7566"/>
              <a:ext cx="4310" cy="3062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57" y="7793"/>
              <a:ext cx="3267" cy="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/>
                <a:t>融合的必要性：</a:t>
              </a:r>
              <a:r>
                <a:rPr lang="zh-CN" altLang="en-US" sz="2000"/>
                <a:t>比仅用可见光高出</a:t>
              </a:r>
              <a:r>
                <a:rPr lang="en-US" altLang="zh-CN" sz="2000"/>
                <a:t>12.8%</a:t>
              </a:r>
              <a:r>
                <a:rPr lang="zh-CN" altLang="en-US" sz="2000"/>
                <a:t>，证明了多模态信息融合的巨大价值</a:t>
              </a:r>
              <a:endParaRPr lang="zh-CN" altLang="en-US" sz="2000"/>
            </a:p>
          </p:txBody>
        </p:sp>
        <p:sp>
          <p:nvSpPr>
            <p:cNvPr id="8" name="矩形 7"/>
            <p:cNvSpPr/>
            <p:nvPr/>
          </p:nvSpPr>
          <p:spPr>
            <a:xfrm>
              <a:off x="19884" y="5165"/>
              <a:ext cx="6679" cy="202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997" y="5412"/>
              <a:ext cx="5741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定位精度的飞跃：</a:t>
              </a:r>
              <a:r>
                <a:rPr lang="zh-CN" altLang="en-US"/>
                <a:t>相比</a:t>
              </a:r>
              <a:r>
                <a:rPr lang="en-US" altLang="zh-CN"/>
                <a:t>Baseline,mAP@50</a:t>
              </a:r>
              <a:r>
                <a:rPr lang="zh-CN" altLang="en-US"/>
                <a:t>提升了</a:t>
              </a:r>
              <a:r>
                <a:rPr lang="en-US" altLang="zh-CN"/>
                <a:t>1.8%</a:t>
              </a:r>
              <a:r>
                <a:rPr lang="zh-CN" altLang="en-US"/>
                <a:t>，但</a:t>
              </a:r>
              <a:r>
                <a:rPr lang="en-US" altLang="zh-CN"/>
                <a:t>mAP@75</a:t>
              </a:r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</a:rPr>
                <a:t>提升了</a:t>
              </a:r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4.4%</a:t>
              </a:r>
              <a:endParaRPr lang="en-US" altLang="zh-CN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084" y="9040"/>
              <a:ext cx="6679" cy="202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998" y="9494"/>
              <a:ext cx="57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</a:rPr>
                <a:t>这决定性地证明了我们的方法有效解决了</a:t>
              </a:r>
              <a:r>
                <a:rPr lang="en-US" altLang="zh-CN" b="1">
                  <a:solidFill>
                    <a:srgbClr val="FF0000"/>
                  </a:solidFill>
                </a:rPr>
                <a:t>”</a:t>
              </a:r>
              <a:r>
                <a:rPr lang="zh-CN" altLang="en-US" b="1">
                  <a:solidFill>
                    <a:srgbClr val="FF0000"/>
                  </a:solidFill>
                </a:rPr>
                <a:t>定位模糊</a:t>
              </a:r>
              <a:r>
                <a:rPr lang="en-US" altLang="zh-CN" b="1">
                  <a:solidFill>
                    <a:srgbClr val="FF0000"/>
                  </a:solidFill>
                </a:rPr>
                <a:t>”</a:t>
              </a:r>
              <a:r>
                <a:rPr lang="zh-CN" altLang="en-US" b="1">
                  <a:solidFill>
                    <a:schemeClr val="tx1"/>
                  </a:solidFill>
                </a:rPr>
                <a:t>的问题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770" y="12215"/>
              <a:ext cx="6679" cy="202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71" y="12718"/>
              <a:ext cx="57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</a:rPr>
                <a:t>兼顾效率：</a:t>
              </a:r>
              <a:r>
                <a:rPr lang="zh-CN" altLang="en-US">
                  <a:solidFill>
                    <a:schemeClr val="tx1"/>
                  </a:solidFill>
                </a:rPr>
                <a:t>实现了</a:t>
              </a:r>
              <a:r>
                <a:rPr lang="en-US" altLang="zh-CN">
                  <a:solidFill>
                    <a:schemeClr val="tx1"/>
                  </a:solidFill>
                </a:rPr>
                <a:t>28.5ms</a:t>
              </a:r>
              <a:r>
                <a:rPr lang="zh-CN" altLang="en-US">
                  <a:solidFill>
                    <a:schemeClr val="tx1"/>
                  </a:solidFill>
                </a:rPr>
                <a:t>的实时推理延迟，满足实际应用</a:t>
              </a:r>
              <a:r>
                <a:rPr lang="zh-CN" altLang="en-US">
                  <a:solidFill>
                    <a:schemeClr val="tx1"/>
                  </a:solidFill>
                </a:rPr>
                <a:t>需求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946" y="1103"/>
              <a:ext cx="19731" cy="1474"/>
              <a:chOff x="606" y="536"/>
              <a:chExt cx="19731" cy="147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6" y="536"/>
                <a:ext cx="19731" cy="1474"/>
              </a:xfrm>
              <a:prstGeom prst="rect">
                <a:avLst/>
              </a:prstGeom>
              <a:solidFill>
                <a:srgbClr val="F0F1F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946" y="649"/>
                <a:ext cx="18204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4400" b="1">
                    <a:latin typeface="黑体" panose="02010609060101010101" charset="-122"/>
                    <a:ea typeface="黑体" panose="02010609060101010101" charset="-122"/>
                  </a:rPr>
                  <a:t>可视化对比：在极端场景下减少漏检与误检</a:t>
                </a:r>
                <a:endParaRPr lang="zh-CN" altLang="en-US" sz="4400" b="1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06" y="5525"/>
              <a:ext cx="2261" cy="945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06" y="5525"/>
              <a:ext cx="917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夜光</a:t>
              </a:r>
              <a:r>
                <a:rPr lang="en-US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-</a:t>
              </a:r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微光</a:t>
              </a:r>
              <a:endPara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9" y="10741"/>
              <a:ext cx="2261" cy="945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6" y="10961"/>
              <a:ext cx="917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白天</a:t>
              </a:r>
              <a:r>
                <a:rPr lang="en-US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-</a:t>
              </a:r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烟雾</a:t>
              </a:r>
              <a:endPara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493" y="536"/>
              <a:ext cx="23610" cy="1474"/>
              <a:chOff x="606" y="536"/>
              <a:chExt cx="23610" cy="147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6" y="536"/>
                <a:ext cx="22410" cy="1474"/>
              </a:xfrm>
              <a:prstGeom prst="rect">
                <a:avLst/>
              </a:prstGeom>
              <a:solidFill>
                <a:srgbClr val="EDF0F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946" y="649"/>
                <a:ext cx="23270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4000">
                    <a:latin typeface="黑体" panose="02010609060101010101" charset="-122"/>
                    <a:ea typeface="黑体" panose="02010609060101010101" charset="-122"/>
                  </a:rPr>
                  <a:t>消融实验：为什么选择坐标注意力（</a:t>
                </a:r>
                <a:r>
                  <a:rPr lang="en-US" altLang="zh-CN" sz="4000">
                    <a:latin typeface="黑体" panose="02010609060101010101" charset="-122"/>
                    <a:ea typeface="黑体" panose="02010609060101010101" charset="-122"/>
                  </a:rPr>
                  <a:t>Coordinate Attention</a:t>
                </a:r>
                <a:r>
                  <a:rPr lang="zh-CN" altLang="en-US" sz="4000">
                    <a:latin typeface="黑体" panose="02010609060101010101" charset="-122"/>
                    <a:ea typeface="黑体" panose="02010609060101010101" charset="-122"/>
                  </a:rPr>
                  <a:t>？）</a:t>
                </a:r>
                <a:endParaRPr lang="zh-CN" altLang="en-US" sz="40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41" y="9607"/>
              <a:ext cx="3969" cy="2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2492" y="9721"/>
              <a:ext cx="3969" cy="2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354" y="9607"/>
              <a:ext cx="3969" cy="2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554" y="9834"/>
              <a:ext cx="380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空间响应均匀，丢失位置</a:t>
              </a:r>
              <a:r>
                <a:rPr lang="zh-CN" altLang="en-US"/>
                <a:t>信息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410" y="9834"/>
              <a:ext cx="380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产生散乱的局部热点，难以捕捉全局</a:t>
              </a:r>
              <a:r>
                <a:rPr lang="zh-CN" altLang="en-US"/>
                <a:t>结构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92" y="9834"/>
              <a:ext cx="392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</a:t>
              </a:r>
              <a:r>
                <a:rPr lang="en-US" altLang="zh-CN"/>
                <a:t>H</a:t>
              </a:r>
              <a:r>
                <a:rPr lang="zh-CN" altLang="en-US"/>
                <a:t>✖</a:t>
              </a:r>
              <a:r>
                <a:rPr lang="en-US" altLang="zh-CN"/>
                <a:t>W</a:t>
              </a:r>
              <a:r>
                <a:rPr lang="zh-CN" altLang="en-US"/>
                <a:t>分解实现精确的方向性位置编码，清晰聚焦于行人的垂直结构与道路的水平</a:t>
              </a:r>
              <a:r>
                <a:rPr lang="zh-CN" altLang="en-US"/>
                <a:t>结构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pSp>
        <p:nvGrpSpPr>
          <p:cNvPr id="5" name="组合 4"/>
          <p:cNvGrpSpPr/>
          <p:nvPr/>
        </p:nvGrpSpPr>
        <p:grpSpPr>
          <a:xfrm>
            <a:off x="673100" y="556260"/>
            <a:ext cx="12857480" cy="935990"/>
            <a:chOff x="606" y="536"/>
            <a:chExt cx="20248" cy="1474"/>
          </a:xfrm>
        </p:grpSpPr>
        <p:sp>
          <p:nvSpPr>
            <p:cNvPr id="3" name="矩形 2"/>
            <p:cNvSpPr/>
            <p:nvPr/>
          </p:nvSpPr>
          <p:spPr>
            <a:xfrm>
              <a:off x="606" y="536"/>
              <a:ext cx="19731" cy="1474"/>
            </a:xfrm>
            <a:prstGeom prst="rect">
              <a:avLst/>
            </a:prstGeom>
            <a:solidFill>
              <a:srgbClr val="F1F4F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6" y="649"/>
              <a:ext cx="19908" cy="1210"/>
            </a:xfrm>
            <a:prstGeom prst="rect">
              <a:avLst/>
            </a:prstGeom>
            <a:solidFill>
              <a:srgbClr val="EEF1F6"/>
            </a:solidFill>
          </p:spPr>
          <p:txBody>
            <a:bodyPr wrap="square" rtlCol="0">
              <a:spAutoFit/>
            </a:bodyPr>
            <a:p>
              <a:r>
                <a:rPr lang="zh-CN" altLang="en-US" sz="4400" b="1">
                  <a:latin typeface="黑体" panose="02010609060101010101" charset="-122"/>
                  <a:ea typeface="黑体" panose="02010609060101010101" charset="-122"/>
                </a:rPr>
                <a:t>训练工程洞察：损失函数的协同与平衡</a:t>
              </a:r>
              <a:endParaRPr lang="zh-CN" altLang="en-US" sz="44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16610" y="6748780"/>
            <a:ext cx="7574915" cy="2016125"/>
          </a:xfrm>
          <a:prstGeom prst="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3145" y="6892925"/>
            <a:ext cx="66173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ym typeface="+mn-ea"/>
              </a:rPr>
              <a:t>观察：</a:t>
            </a:r>
            <a:r>
              <a:rPr lang="en-US" altLang="zh-CN" sz="2000">
                <a:sym typeface="+mn-ea"/>
              </a:rPr>
              <a:t>L_detect(</a:t>
            </a:r>
            <a:r>
              <a:rPr lang="zh-CN" altLang="en-US" sz="2000">
                <a:sym typeface="+mn-ea"/>
              </a:rPr>
              <a:t>检测损失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与</a:t>
            </a:r>
            <a:r>
              <a:rPr lang="en-US" altLang="zh-CN" sz="2000">
                <a:sym typeface="+mn-ea"/>
              </a:rPr>
              <a:t>L_fusion(</a:t>
            </a:r>
            <a:r>
              <a:rPr lang="zh-CN" altLang="en-US" sz="2000">
                <a:sym typeface="+mn-ea"/>
              </a:rPr>
              <a:t>融合损失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在训练过程中同步下降，并在后期趋于平滑。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ym typeface="+mn-ea"/>
              </a:rPr>
              <a:t>结论：</a:t>
            </a:r>
            <a:r>
              <a:rPr lang="zh-CN" altLang="en-US" sz="2000">
                <a:sym typeface="+mn-ea"/>
              </a:rPr>
              <a:t>这证明了两个任务能够协同优化，检测器的梯度反馈确实在有效引导融合过程，而非相互冲突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9313545" y="6820535"/>
            <a:ext cx="7574915" cy="2016125"/>
          </a:xfrm>
          <a:prstGeom prst="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890125" y="6826885"/>
            <a:ext cx="66173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ym typeface="+mn-ea"/>
              </a:rPr>
              <a:t>观察：</a:t>
            </a:r>
            <a:r>
              <a:rPr lang="zh-CN" altLang="en-US" sz="2000">
                <a:sym typeface="+mn-ea"/>
              </a:rPr>
              <a:t>在融合损失的各分项中，梯度损失</a:t>
            </a:r>
            <a:r>
              <a:rPr lang="en-US" altLang="zh-CN" sz="2000">
                <a:sym typeface="+mn-ea"/>
              </a:rPr>
              <a:t>(L_grad)</a:t>
            </a:r>
            <a:r>
              <a:rPr lang="zh-CN" altLang="en-US" sz="2000">
                <a:sym typeface="+mn-ea"/>
              </a:rPr>
              <a:t>占主导地位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ym typeface="+mn-ea"/>
              </a:rPr>
              <a:t>结论：</a:t>
            </a:r>
            <a:r>
              <a:rPr lang="zh-CN" altLang="en-US" sz="2000">
                <a:sym typeface="+mn-ea"/>
              </a:rPr>
              <a:t>这与检测网络对物体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边缘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敏感的特性形成了高度一致性（</a:t>
            </a:r>
            <a:r>
              <a:rPr lang="en-US" altLang="zh-CN" sz="2000">
                <a:sym typeface="+mn-ea"/>
              </a:rPr>
              <a:t>High Consistency</a:t>
            </a:r>
            <a:r>
              <a:rPr lang="zh-CN" altLang="en-US" sz="2000">
                <a:sym typeface="+mn-ea"/>
              </a:rPr>
              <a:t>）。两者优化方向一致，共同促成了模型的</a:t>
            </a:r>
            <a:r>
              <a:rPr lang="zh-CN" altLang="en-US" sz="2000">
                <a:sym typeface="+mn-ea"/>
              </a:rPr>
              <a:t>高性能</a:t>
            </a:r>
            <a:endParaRPr lang="zh-CN" altLang="en-US" sz="2000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2015" y="8980805"/>
            <a:ext cx="15625445" cy="360045"/>
          </a:xfrm>
          <a:prstGeom prst="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33145" y="8981440"/>
            <a:ext cx="147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补充洞察：</a:t>
            </a:r>
            <a:r>
              <a:rPr lang="zh-CN" altLang="en-US"/>
              <a:t>对梯度损失权重</a:t>
            </a:r>
            <a:r>
              <a:rPr lang="en-US" altLang="zh-CN"/>
              <a:t>λ_grad</a:t>
            </a:r>
            <a:r>
              <a:rPr lang="zh-CN" altLang="en-US"/>
              <a:t>的敏感性分析发现，当</a:t>
            </a:r>
            <a:r>
              <a:rPr lang="en-US" altLang="zh-CN"/>
              <a:t>λ_grad</a:t>
            </a:r>
            <a:r>
              <a:rPr lang="zh-CN" altLang="en-US"/>
              <a:t>过大时会导致</a:t>
            </a:r>
            <a:r>
              <a:rPr lang="en-US" altLang="zh-CN"/>
              <a:t>“</a:t>
            </a:r>
            <a:r>
              <a:rPr lang="zh-CN" altLang="en-US"/>
              <a:t>椒盐噪声</a:t>
            </a:r>
            <a:r>
              <a:rPr lang="en-US" altLang="zh-CN"/>
              <a:t>”</a:t>
            </a:r>
            <a:r>
              <a:rPr lang="zh-CN" altLang="en-US"/>
              <a:t>伪影，证明了找到</a:t>
            </a:r>
            <a:r>
              <a:rPr lang="en-US" altLang="zh-CN"/>
              <a:t>“</a:t>
            </a:r>
            <a:r>
              <a:rPr lang="zh-CN" altLang="en-US"/>
              <a:t>梯度一致性</a:t>
            </a:r>
            <a:r>
              <a:rPr lang="en-US" altLang="zh-CN"/>
              <a:t>”</a:t>
            </a:r>
            <a:r>
              <a:rPr lang="zh-CN" altLang="en-US"/>
              <a:t>的最佳平衡点</a:t>
            </a:r>
            <a:r>
              <a:rPr lang="zh-CN" altLang="en-US"/>
              <a:t>至关重要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" name="矩形 2"/>
            <p:cNvSpPr/>
            <p:nvPr/>
          </p:nvSpPr>
          <p:spPr>
            <a:xfrm>
              <a:off x="1513" y="1103"/>
              <a:ext cx="16216" cy="136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40" y="1216"/>
              <a:ext cx="1838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全天候感知的挑战：单一传感器的物理局限</a:t>
              </a:r>
              <a:endParaRPr lang="zh-CN" altLang="en-US" sz="40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00" y="13690"/>
              <a:ext cx="20525" cy="794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15" y="13690"/>
              <a:ext cx="204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融合两种模态是实现鲁棒全天侯感知的关键路径，尤其对于自动驾驶等安全攸关的应用至关重要</a:t>
              </a:r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7502" y="4391"/>
              <a:ext cx="5330" cy="794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766" y="4278"/>
              <a:ext cx="6932" cy="794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7" y="4278"/>
              <a:ext cx="33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</a:rPr>
                <a:t>可见光传感器</a:t>
              </a:r>
              <a:endParaRPr lang="zh-CN" altLang="en-US" sz="24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203" y="4391"/>
              <a:ext cx="286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黑体" panose="02010609060101010101" charset="-122"/>
                  <a:ea typeface="黑体" panose="02010609060101010101" charset="-122"/>
                </a:rPr>
                <a:t>红外传感器</a:t>
              </a:r>
              <a:endParaRPr lang="zh-CN" altLang="en-US" sz="24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66" y="5298"/>
              <a:ext cx="11227" cy="260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80" y="5298"/>
              <a:ext cx="917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优点：提供丰富的纹理、颜色和细节信息，符合人类视觉</a:t>
              </a:r>
              <a:r>
                <a:rPr lang="zh-CN" altLang="en-US"/>
                <a:t>习惯。</a:t>
              </a:r>
              <a:endParaRPr lang="zh-CN" altLang="en-US"/>
            </a:p>
            <a:p>
              <a:endParaRPr lang="zh-CN" altLang="en-US"/>
            </a:p>
            <a:p>
              <a:r>
                <a:rPr lang="zh-CN" altLang="en-US"/>
                <a:t>物理局限：在夜间、浓雾或强光眩光等低信噪比环节下，感知能力急剧下降，出现</a:t>
              </a:r>
              <a:r>
                <a:rPr lang="en-US" altLang="zh-CN"/>
                <a:t>“</a:t>
              </a:r>
              <a:r>
                <a:rPr lang="zh-CN" altLang="en-US"/>
                <a:t>盲视</a:t>
              </a:r>
              <a:r>
                <a:rPr lang="en-US" altLang="zh-CN"/>
                <a:t>”</a:t>
              </a:r>
              <a:r>
                <a:rPr lang="zh-CN" altLang="en-US"/>
                <a:t>现象。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347" y="5284"/>
              <a:ext cx="11227" cy="260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461" y="5299"/>
              <a:ext cx="917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优点：通过探测热辐射成像，不受光照条件影响，能有效突出热源目标（如行人、</a:t>
              </a:r>
              <a:r>
                <a:rPr lang="zh-CN" altLang="en-US"/>
                <a:t>车辆）。</a:t>
              </a:r>
              <a:endParaRPr lang="zh-CN" altLang="en-US"/>
            </a:p>
            <a:p>
              <a:endParaRPr lang="zh-CN" altLang="en-US"/>
            </a:p>
            <a:p>
              <a:r>
                <a:rPr lang="zh-CN" altLang="en-US"/>
                <a:t>物理局限：缺乏纹理细节，图像分辨率低，导致目标边缘模糊，难以精确分类和</a:t>
              </a:r>
              <a:r>
                <a:rPr lang="zh-CN" altLang="en-US"/>
                <a:t>定位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" name="矩形 2"/>
            <p:cNvSpPr/>
            <p:nvPr/>
          </p:nvSpPr>
          <p:spPr>
            <a:xfrm>
              <a:off x="1626" y="989"/>
              <a:ext cx="23700" cy="170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13" y="1283"/>
              <a:ext cx="2176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现有融合算法的核心痛点：为何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“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看得清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”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不等于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“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测得准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”</a:t>
              </a:r>
              <a:endParaRPr lang="en-US" altLang="zh-CN" sz="40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3" y="8133"/>
              <a:ext cx="16897" cy="136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27" y="8241"/>
              <a:ext cx="1618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痛点二：优化目标割裂</a:t>
              </a:r>
              <a:r>
                <a:rPr lang="en-US" altLang="zh-CN" sz="3200" b="1"/>
                <a:t> (Decoupled </a:t>
              </a:r>
              <a:r>
                <a:rPr lang="en-US" altLang="zh-CN" sz="3200" b="1"/>
                <a:t>Optimization Goals)</a:t>
              </a:r>
              <a:endParaRPr lang="en-US" altLang="zh-CN" sz="3200" b="1"/>
            </a:p>
          </p:txBody>
        </p:sp>
        <p:sp>
          <p:nvSpPr>
            <p:cNvPr id="9" name="矩形 8"/>
            <p:cNvSpPr/>
            <p:nvPr/>
          </p:nvSpPr>
          <p:spPr>
            <a:xfrm>
              <a:off x="1513" y="3087"/>
              <a:ext cx="16897" cy="136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27" y="3370"/>
              <a:ext cx="1618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痛点一：位置语义失配</a:t>
              </a:r>
              <a:r>
                <a:rPr lang="en-US" altLang="zh-CN" sz="3200" b="1"/>
                <a:t> (Positional-Semantic Mismatch)</a:t>
              </a:r>
              <a:endParaRPr lang="en-US" altLang="zh-CN" sz="3200" b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080" y="4505"/>
              <a:ext cx="17577" cy="2495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93" y="4538"/>
              <a:ext cx="1737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传统生成式方法（如</a:t>
              </a:r>
              <a:r>
                <a:rPr lang="en-US" altLang="zh-CN"/>
                <a:t>GAN</a:t>
              </a:r>
              <a:r>
                <a:rPr lang="zh-CN" altLang="en-US"/>
                <a:t>）虽在视觉上美化图像，但常引入伪影或导致边缘弥散</a:t>
              </a:r>
              <a:endParaRPr lang="zh-CN" altLang="en-US"/>
            </a:p>
            <a:p>
              <a:endParaRPr lang="zh-CN" altLang="en-US"/>
            </a:p>
            <a:p>
              <a:r>
                <a:rPr lang="zh-CN" altLang="en-US"/>
                <a:t>后果：这非但没有帮助定位，反而增加了检测器在坐标回归时的不确定性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66" y="9381"/>
              <a:ext cx="16076" cy="2495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193" y="9608"/>
              <a:ext cx="1551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大多数算法以</a:t>
              </a:r>
              <a:r>
                <a:rPr lang="en-US" altLang="zh-CN"/>
                <a:t>“</a:t>
              </a:r>
              <a:r>
                <a:rPr lang="zh-CN" altLang="en-US"/>
                <a:t>提升视觉质量</a:t>
              </a:r>
              <a:r>
                <a:rPr lang="en-US" altLang="zh-CN"/>
                <a:t>”</a:t>
              </a:r>
              <a:r>
                <a:rPr lang="zh-CN" altLang="en-US"/>
                <a:t>为终极目标，其融合模块无法感知下游检测任务的梯度</a:t>
              </a:r>
              <a:r>
                <a:rPr lang="zh-CN" altLang="en-US"/>
                <a:t>反馈</a:t>
              </a:r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r>
                <a:rPr lang="zh-CN" altLang="en-US"/>
                <a:t>后果：融合特征的分布与检测器的判别边界难以对齐，导致性能</a:t>
              </a:r>
              <a:r>
                <a:rPr lang="zh-CN" altLang="en-US"/>
                <a:t>瓶颈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3285" y="10628"/>
              <a:ext cx="3289" cy="136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182" y="10627"/>
              <a:ext cx="3289" cy="136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184" y="10742"/>
              <a:ext cx="34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/>
                <a:t>融合模块</a:t>
              </a:r>
              <a:endParaRPr lang="zh-CN" altLang="en-US" b="1"/>
            </a:p>
            <a:p>
              <a:pPr algn="ctr"/>
              <a:r>
                <a:rPr lang="zh-CN" altLang="en-US" b="1"/>
                <a:t>（</a:t>
              </a:r>
              <a:r>
                <a:rPr lang="en-US" altLang="zh-CN" b="1"/>
                <a:t>Fusion Module</a:t>
              </a:r>
              <a:r>
                <a:rPr lang="zh-CN" altLang="en-US" b="1"/>
                <a:t>）</a:t>
              </a:r>
              <a:endParaRPr lang="zh-CN" altLang="en-US" b="1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286" y="10742"/>
              <a:ext cx="34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/>
                <a:t>检测器</a:t>
              </a:r>
              <a:endParaRPr lang="zh-CN" altLang="en-US" b="1"/>
            </a:p>
            <a:p>
              <a:pPr algn="ctr"/>
              <a:r>
                <a:rPr lang="zh-CN" altLang="en-US" b="1"/>
                <a:t>（</a:t>
              </a:r>
              <a:r>
                <a:rPr lang="en-US" altLang="zh-CN" b="1"/>
                <a:t>Detector</a:t>
              </a:r>
              <a:r>
                <a:rPr lang="zh-CN" altLang="en-US" b="1"/>
                <a:t>）</a:t>
              </a:r>
              <a:endParaRPr lang="zh-CN" altLang="en-US" b="1"/>
            </a:p>
          </p:txBody>
        </p:sp>
        <p:sp>
          <p:nvSpPr>
            <p:cNvPr id="18" name="矩形 17"/>
            <p:cNvSpPr/>
            <p:nvPr/>
          </p:nvSpPr>
          <p:spPr>
            <a:xfrm>
              <a:off x="4703" y="13577"/>
              <a:ext cx="18257" cy="793"/>
            </a:xfrm>
            <a:prstGeom prst="rect">
              <a:avLst/>
            </a:prstGeom>
            <a:solidFill>
              <a:srgbClr val="F0EBE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234" y="13690"/>
              <a:ext cx="175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目标边缘的模糊是制约检测器在高精度要求（如</a:t>
              </a:r>
              <a:r>
                <a:rPr lang="en-US" altLang="zh-CN" sz="2400"/>
                <a:t>IOU&gt;0.75</a:t>
              </a:r>
              <a:r>
                <a:rPr lang="zh-CN" altLang="en-US" sz="2400"/>
                <a:t>）下性能提升的关键障碍</a:t>
              </a:r>
              <a:endParaRPr lang="zh-CN" altLang="en-US"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8127980" cy="9753600"/>
            <a:chOff x="0" y="0"/>
            <a:chExt cx="28548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" name="矩形 2"/>
            <p:cNvSpPr/>
            <p:nvPr/>
          </p:nvSpPr>
          <p:spPr>
            <a:xfrm>
              <a:off x="1400" y="1103"/>
              <a:ext cx="22339" cy="1701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14" y="1330"/>
              <a:ext cx="21362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我们的解决方案：一个为高精度检测而生的融合框架</a:t>
              </a:r>
              <a:endParaRPr lang="zh-CN" altLang="en-US" sz="40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400" y="4618"/>
              <a:ext cx="7085" cy="1460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358" y="4660"/>
              <a:ext cx="7145" cy="158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9203" y="4505"/>
              <a:ext cx="7145" cy="1588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14" y="4867"/>
              <a:ext cx="68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贡献一：显式几何建模</a:t>
              </a:r>
              <a:endParaRPr lang="zh-CN" altLang="en-US" sz="3200" b="1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472" y="4867"/>
              <a:ext cx="91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贡献</a:t>
              </a:r>
              <a:r>
                <a:rPr lang="zh-CN" altLang="en-US" sz="3200" b="1"/>
                <a:t>二：闭环语义</a:t>
              </a:r>
              <a:r>
                <a:rPr lang="zh-CN" altLang="en-US" sz="3200" b="1"/>
                <a:t>对齐</a:t>
              </a:r>
              <a:endParaRPr lang="zh-CN" altLang="en-US" sz="3200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376" y="4867"/>
              <a:ext cx="91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贡献三：性能</a:t>
              </a:r>
              <a:r>
                <a:rPr lang="zh-CN" altLang="en-US" sz="3200" b="1"/>
                <a:t>突破</a:t>
              </a:r>
              <a:endParaRPr lang="zh-CN" altLang="en-US" sz="3200" b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33" y="7568"/>
              <a:ext cx="6933" cy="4327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203" y="7340"/>
              <a:ext cx="6917" cy="4309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472" y="7680"/>
              <a:ext cx="6917" cy="4309"/>
            </a:xfrm>
            <a:prstGeom prst="rect">
              <a:avLst/>
            </a:prstGeom>
            <a:solidFill>
              <a:srgbClr val="F0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00" y="7680"/>
              <a:ext cx="6809" cy="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2800"/>
                <a:t>首次在融合层引入空间坐标注意力</a:t>
              </a:r>
              <a:r>
                <a:rPr lang="en-US" altLang="zh-CN" sz="2800"/>
                <a:t>(S-CAFM)</a:t>
              </a:r>
              <a:r>
                <a:rPr lang="zh-CN" altLang="en-US" sz="2800"/>
                <a:t>，利用其轴向编码机制充当回归任务的</a:t>
              </a:r>
              <a:r>
                <a:rPr lang="en-US" altLang="zh-CN" sz="2800"/>
                <a:t>“</a:t>
              </a:r>
              <a:r>
                <a:rPr lang="zh-CN" altLang="en-US" sz="2800"/>
                <a:t>空间标尺</a:t>
              </a:r>
              <a:r>
                <a:rPr lang="en-US" altLang="zh-CN" sz="2800"/>
                <a:t>”</a:t>
              </a:r>
              <a:r>
                <a:rPr lang="zh-CN" altLang="en-US" sz="2800"/>
                <a:t>，有效对抗空间信息弥散</a:t>
              </a:r>
              <a:br>
                <a:rPr lang="en-US" altLang="zh-CN" sz="2800"/>
              </a:br>
              <a:endParaRPr lang="en-US" altLang="zh-CN" sz="28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472" y="7681"/>
              <a:ext cx="6809" cy="2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2800"/>
                <a:t>构建了从检测器到融合器的完整梯度反馈闭环，迫使融合网络主动生成对检测任务最有利的</a:t>
              </a:r>
              <a:r>
                <a:rPr lang="zh-CN" altLang="en-US" sz="2800"/>
                <a:t>特征</a:t>
              </a:r>
              <a:endParaRPr lang="zh-CN" altLang="en-US" sz="28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501" y="7681"/>
              <a:ext cx="6809" cy="2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2800"/>
                <a:t>在</a:t>
              </a:r>
              <a:r>
                <a:rPr lang="en-US" altLang="zh-CN" sz="2800"/>
                <a:t>MSRS</a:t>
              </a:r>
              <a:r>
                <a:rPr lang="zh-CN" altLang="en-US" sz="2800"/>
                <a:t>数据集中，高进度定位指标</a:t>
              </a:r>
              <a:r>
                <a:rPr lang="en-US" altLang="zh-CN" sz="2800">
                  <a:solidFill>
                    <a:srgbClr val="FFC000"/>
                  </a:solidFill>
                </a:rPr>
                <a:t>mAP@75</a:t>
              </a:r>
              <a:r>
                <a:rPr lang="zh-CN" altLang="en-US" sz="2800">
                  <a:solidFill>
                    <a:srgbClr val="FFC000"/>
                  </a:solidFill>
                </a:rPr>
                <a:t>提升</a:t>
              </a:r>
              <a:r>
                <a:rPr lang="en-US" altLang="zh-CN" sz="2800">
                  <a:solidFill>
                    <a:srgbClr val="FFC000"/>
                  </a:solidFill>
                </a:rPr>
                <a:t>4.4%</a:t>
              </a:r>
              <a:r>
                <a:rPr lang="zh-CN" altLang="en-US" sz="2800"/>
                <a:t>，并维持</a:t>
              </a:r>
              <a:r>
                <a:rPr lang="en-US" altLang="zh-CN" sz="2800">
                  <a:solidFill>
                    <a:srgbClr val="FFC000"/>
                  </a:solidFill>
                </a:rPr>
                <a:t>28.5ms</a:t>
              </a:r>
              <a:r>
                <a:rPr lang="zh-CN" altLang="en-US" sz="2800"/>
                <a:t>的实时推理</a:t>
              </a:r>
              <a:r>
                <a:rPr lang="zh-CN" altLang="en-US" sz="2800"/>
                <a:t>延迟</a:t>
              </a:r>
              <a:endParaRPr lang="zh-CN" altLang="en-US" sz="2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sp>
          <p:nvSpPr>
            <p:cNvPr id="2" name="object 1"/>
            <p:cNvSpPr/>
            <p:nvPr/>
          </p:nvSpPr>
          <p:spPr>
            <a:xfrm>
              <a:off x="0" y="0"/>
              <a:ext cx="27520" cy="153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606" y="536"/>
              <a:ext cx="20248" cy="1474"/>
              <a:chOff x="606" y="536"/>
              <a:chExt cx="20248" cy="147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6" y="536"/>
                <a:ext cx="19731" cy="1474"/>
              </a:xfrm>
              <a:prstGeom prst="rect">
                <a:avLst/>
              </a:prstGeom>
              <a:solidFill>
                <a:srgbClr val="F1F4F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946" y="649"/>
                <a:ext cx="19908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4000">
                    <a:latin typeface="黑体" panose="02010609060101010101" charset="-122"/>
                    <a:ea typeface="黑体" panose="02010609060101010101" charset="-122"/>
                  </a:rPr>
                  <a:t>系统架构：一个级联式的检测驱动融合网络</a:t>
                </a:r>
                <a:endParaRPr lang="zh-CN" altLang="en-US" sz="40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52" y="6205"/>
              <a:ext cx="3968" cy="2494"/>
              <a:chOff x="266" y="3257"/>
              <a:chExt cx="3968" cy="2494"/>
            </a:xfrm>
            <a:solidFill>
              <a:srgbClr val="F1F4F9"/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266" y="3257"/>
                <a:ext cx="3969" cy="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19" y="3484"/>
                <a:ext cx="2916" cy="208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p>
                <a:r>
                  <a:rPr lang="en-US" altLang="zh-CN" sz="2000" b="1"/>
                  <a:t>1. </a:t>
                </a:r>
                <a:r>
                  <a:rPr lang="zh-CN" altLang="en-US" sz="2000" b="1"/>
                  <a:t>双流输入</a:t>
                </a:r>
                <a:endParaRPr lang="zh-CN" altLang="en-US" sz="2000" b="1"/>
              </a:p>
              <a:p>
                <a:r>
                  <a:rPr lang="en-US" altLang="zh-CN" sz="2000"/>
                  <a:t>(Inputs):</a:t>
                </a:r>
                <a:r>
                  <a:rPr lang="zh-CN" altLang="en-US" sz="2000"/>
                  <a:t>红外</a:t>
                </a:r>
                <a:r>
                  <a:rPr lang="en-US" altLang="zh-CN" sz="2000"/>
                  <a:t>(IR)</a:t>
                </a:r>
                <a:r>
                  <a:rPr lang="zh-CN" altLang="en-US" sz="2000"/>
                  <a:t>与可见光</a:t>
                </a:r>
                <a:r>
                  <a:rPr lang="en-US" altLang="zh-CN" sz="2000"/>
                  <a:t>(VI)</a:t>
                </a:r>
                <a:r>
                  <a:rPr lang="zh-CN" altLang="en-US" sz="2000"/>
                  <a:t>图像并行输入</a:t>
                </a:r>
                <a:endParaRPr lang="zh-CN" altLang="en-US" sz="20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512" y="6092"/>
              <a:ext cx="3969" cy="4248"/>
              <a:chOff x="266" y="3257"/>
              <a:chExt cx="3969" cy="4248"/>
            </a:xfrm>
            <a:solidFill>
              <a:srgbClr val="F1F4F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266" y="3257"/>
                <a:ext cx="3969" cy="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19" y="3484"/>
                <a:ext cx="2916" cy="402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p>
                <a:r>
                  <a:rPr lang="en-US" altLang="zh-CN" sz="2000" b="1"/>
                  <a:t>3. </a:t>
                </a:r>
                <a:r>
                  <a:rPr lang="zh-CN" altLang="en-US" sz="2000" b="1"/>
                  <a:t>解码与</a:t>
                </a:r>
                <a:r>
                  <a:rPr lang="zh-CN" altLang="en-US" sz="2000" b="1"/>
                  <a:t>输出</a:t>
                </a:r>
                <a:endParaRPr lang="zh-CN" altLang="en-US" sz="2000" b="1"/>
              </a:p>
              <a:p>
                <a:r>
                  <a:rPr lang="en-US" altLang="zh-CN" sz="2000"/>
                  <a:t>(Outputs &amp; Tasks):</a:t>
                </a:r>
                <a:r>
                  <a:rPr lang="zh-CN" altLang="en-US" sz="2000"/>
                  <a:t>解码器重构出高质量的融合图像，并输入下游的</a:t>
                </a:r>
                <a:r>
                  <a:rPr lang="en-US" altLang="zh-CN" sz="2000"/>
                  <a:t>YOLOv8</a:t>
                </a:r>
                <a:r>
                  <a:rPr lang="zh-CN" altLang="en-US" sz="2000"/>
                  <a:t>检测头进行</a:t>
                </a:r>
                <a:r>
                  <a:rPr lang="zh-CN" altLang="en-US" sz="2000"/>
                  <a:t>检测</a:t>
                </a:r>
                <a:endParaRPr lang="zh-CN" altLang="en-US" sz="20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533" y="3144"/>
              <a:ext cx="5321" cy="1650"/>
              <a:chOff x="266" y="3131"/>
              <a:chExt cx="4397" cy="3133"/>
            </a:xfrm>
            <a:solidFill>
              <a:srgbClr val="EFEFF1"/>
            </a:solidFill>
          </p:grpSpPr>
          <p:sp>
            <p:nvSpPr>
              <p:cNvPr id="13" name="矩形 12"/>
              <p:cNvSpPr/>
              <p:nvPr/>
            </p:nvSpPr>
            <p:spPr>
              <a:xfrm>
                <a:off x="266" y="3257"/>
                <a:ext cx="3969" cy="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53" y="3131"/>
                <a:ext cx="4310" cy="31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noAutofit/>
              </a:bodyPr>
              <a:p>
                <a:r>
                  <a:rPr lang="en-US" altLang="zh-CN" sz="1600" b="1"/>
                  <a:t>2. </a:t>
                </a:r>
                <a:r>
                  <a:rPr lang="zh-CN" altLang="en-US" sz="1600" b="1"/>
                  <a:t>核心融合</a:t>
                </a:r>
                <a:endParaRPr lang="zh-CN" altLang="en-US" sz="1600" b="1"/>
              </a:p>
              <a:p>
                <a:r>
                  <a:rPr lang="en-US" altLang="zh-CN" sz="1600"/>
                  <a:t>S-CAFM</a:t>
                </a:r>
                <a:r>
                  <a:rPr lang="zh-CN" altLang="en-US" sz="1600"/>
                  <a:t>模块被嵌入在特征提取与解码器之间，对双流特征的坐标数据进行智能融合</a:t>
                </a:r>
                <a:endParaRPr lang="zh-CN" altLang="en-US" sz="160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pSp>
        <p:nvGrpSpPr>
          <p:cNvPr id="5" name="组合 4"/>
          <p:cNvGrpSpPr/>
          <p:nvPr/>
        </p:nvGrpSpPr>
        <p:grpSpPr>
          <a:xfrm>
            <a:off x="456565" y="484505"/>
            <a:ext cx="12857480" cy="935990"/>
            <a:chOff x="-1209" y="-1619"/>
            <a:chExt cx="20248" cy="1474"/>
          </a:xfrm>
          <a:solidFill>
            <a:srgbClr val="EFF0F4"/>
          </a:solidFill>
        </p:grpSpPr>
        <p:sp>
          <p:nvSpPr>
            <p:cNvPr id="3" name="矩形 2"/>
            <p:cNvSpPr/>
            <p:nvPr/>
          </p:nvSpPr>
          <p:spPr>
            <a:xfrm>
              <a:off x="-1209" y="-1619"/>
              <a:ext cx="19731" cy="1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-869" y="-1392"/>
              <a:ext cx="19908" cy="11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核心算法：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</a:rPr>
                <a:t>S-CAFM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如何充当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空间标尺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40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pSp>
        <p:nvGrpSpPr>
          <p:cNvPr id="5" name="组合 4"/>
          <p:cNvGrpSpPr/>
          <p:nvPr/>
        </p:nvGrpSpPr>
        <p:grpSpPr>
          <a:xfrm>
            <a:off x="456565" y="700405"/>
            <a:ext cx="12857480" cy="935990"/>
            <a:chOff x="606" y="536"/>
            <a:chExt cx="20248" cy="1474"/>
          </a:xfrm>
          <a:solidFill>
            <a:srgbClr val="F1F0F5"/>
          </a:solidFill>
        </p:grpSpPr>
        <p:sp>
          <p:nvSpPr>
            <p:cNvPr id="3" name="矩形 2"/>
            <p:cNvSpPr/>
            <p:nvPr/>
          </p:nvSpPr>
          <p:spPr>
            <a:xfrm>
              <a:off x="606" y="536"/>
              <a:ext cx="19731" cy="1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6" y="649"/>
              <a:ext cx="19908" cy="11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闭环优化：让检测任务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r>
                <a:rPr lang="en-US" altLang="zh-CN" sz="4000" b="1">
                  <a:latin typeface="黑体" panose="02010609060101010101" charset="-122"/>
                  <a:ea typeface="黑体" panose="02010609060101010101" charset="-122"/>
                </a:rPr>
                <a:t>”</a:t>
              </a:r>
              <a:r>
                <a:rPr lang="zh-CN" altLang="en-US" sz="4000" b="1">
                  <a:latin typeface="黑体" panose="02010609060101010101" charset="-122"/>
                  <a:ea typeface="黑体" panose="02010609060101010101" charset="-122"/>
                </a:rPr>
                <a:t>图像融合</a:t>
              </a:r>
              <a:endParaRPr lang="zh-CN" altLang="en-US" sz="40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pSp>
        <p:nvGrpSpPr>
          <p:cNvPr id="5" name="组合 4"/>
          <p:cNvGrpSpPr/>
          <p:nvPr/>
        </p:nvGrpSpPr>
        <p:grpSpPr>
          <a:xfrm>
            <a:off x="816610" y="628650"/>
            <a:ext cx="13639800" cy="935990"/>
            <a:chOff x="606" y="536"/>
            <a:chExt cx="20248" cy="1474"/>
          </a:xfrm>
          <a:solidFill>
            <a:srgbClr val="EFF3F6"/>
          </a:solidFill>
        </p:grpSpPr>
        <p:sp>
          <p:nvSpPr>
            <p:cNvPr id="3" name="矩形 2"/>
            <p:cNvSpPr/>
            <p:nvPr/>
          </p:nvSpPr>
          <p:spPr>
            <a:xfrm>
              <a:off x="606" y="536"/>
              <a:ext cx="19731" cy="1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6" y="649"/>
              <a:ext cx="19908" cy="11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黑体" panose="02010609060101010101" charset="-122"/>
                  <a:ea typeface="黑体" panose="02010609060101010101" charset="-122"/>
                </a:rPr>
                <a:t>实验设置：在权威道路场景数据集</a:t>
              </a:r>
              <a:r>
                <a:rPr lang="en-US" altLang="zh-CN" sz="4000">
                  <a:latin typeface="黑体" panose="02010609060101010101" charset="-122"/>
                  <a:ea typeface="黑体" panose="02010609060101010101" charset="-122"/>
                </a:rPr>
                <a:t>MSRS</a:t>
              </a:r>
              <a:r>
                <a:rPr lang="zh-CN" altLang="en-US" sz="4000">
                  <a:latin typeface="黑体" panose="02010609060101010101" charset="-122"/>
                  <a:ea typeface="黑体" panose="02010609060101010101" charset="-122"/>
                </a:rPr>
                <a:t>上验证</a:t>
              </a:r>
              <a:r>
                <a:rPr lang="zh-CN" altLang="en-US" sz="4000">
                  <a:latin typeface="黑体" panose="02010609060101010101" charset="-122"/>
                  <a:ea typeface="黑体" panose="02010609060101010101" charset="-122"/>
                </a:rPr>
                <a:t>有效性</a:t>
              </a:r>
              <a:endParaRPr lang="zh-CN" altLang="en-US" sz="40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1686</Words>
  <Application>WPS 演示</Application>
  <PresentationFormat>On-screen Show (4:3)</PresentationFormat>
  <Paragraphs>116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Arial Unicode MS</vt:lpstr>
      <vt:lpstr>黑体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root</dc:creator>
  <cp:lastModifiedBy>coin</cp:lastModifiedBy>
  <cp:revision>11</cp:revision>
  <dcterms:created xsi:type="dcterms:W3CDTF">2025-12-29T08:04:34Z</dcterms:created>
  <dcterms:modified xsi:type="dcterms:W3CDTF">2025-12-29T09:40:52Z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FFEB8ECB98814BA4883F43DFBBE10650_13</vt:lpwstr>
  </property>
</Properties>
</file>